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61AF6-A046-4133-9523-58E6E959C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1809FB-07E7-4949-8F0B-F5C634B5A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BF531-08DB-42F7-A74F-206D72CF7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AB72E-311A-469E-890C-7E4D1595378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B5418-801A-4159-96C4-BF309F905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4FD5D-59C2-4763-A160-DFA612425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FD97-34F2-46CA-B184-EBF562948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9846A-34C3-478C-A954-97FE6814A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1FD9E-677C-48D4-99E5-FC881D871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6CA0E-1917-44A1-AD93-3878020F6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AB72E-311A-469E-890C-7E4D1595378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DC733-43C9-49B6-B59A-AFCA02409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07AEA-372C-4B4D-9D8F-4B7E6F155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FD97-34F2-46CA-B184-EBF562948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1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05CDAF-0B20-4D0D-86DB-A668F8CB34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2500EE-750E-4D11-922A-A5FB88AA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E96A8-D21B-42DC-A27D-7D62126E2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AB72E-311A-469E-890C-7E4D1595378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69898-3EDB-4573-8DC7-A8F774D3A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01AC2-951C-4452-956B-3B17271FC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FD97-34F2-46CA-B184-EBF562948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9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78F33-1941-4B71-9077-609613131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D321C-9E51-496B-9364-B7493086F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4C029-2A1D-43E2-991A-485BEEFC6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AB72E-311A-469E-890C-7E4D1595378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A188B-82BF-4350-A1BE-4DDDB038A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B4078-7AF4-400A-B042-D3FDCF97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FD97-34F2-46CA-B184-EBF562948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62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6D5CF-6620-4AB6-9517-C6615F9B5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4893A-E895-4AB3-9687-5114B2AF0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7FB3B-52EF-40BC-8F38-A5457F55C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AB72E-311A-469E-890C-7E4D1595378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6FC93-231E-4532-B4B1-287C3F1E4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79D5D-F4A4-42B7-B3CB-064EA31F7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FD97-34F2-46CA-B184-EBF562948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5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6315C-CC3B-4600-B88D-88D46F837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DF4BD-1324-4DEB-8C06-C691BF5D28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D1F3D3-9357-4D63-A68B-EB6C36655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F412C-EDC8-4A4C-B9BC-3450B914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AB72E-311A-469E-890C-7E4D1595378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1D127-4F75-40FA-870B-DB878B40D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979F4-087C-4942-AD61-BF0B423A8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FD97-34F2-46CA-B184-EBF562948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9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21B8A-7FDC-4AD8-8CF9-66C1B128B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E7223-87E6-4560-BDCA-AD95C9902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2D2BF-CE9B-4545-AB52-4C93F8F63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678967-ACB1-4FE4-9243-D8C53C13A4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F82440-8615-44DE-A1F3-70A2A80B52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E37DD1-F6E7-4C54-B461-33B5DC406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AB72E-311A-469E-890C-7E4D1595378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EBBB7F-41C2-4A15-BD5A-4AF4E053E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CE9D72-7C15-466C-B724-C44F5ABBF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FD97-34F2-46CA-B184-EBF562948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0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F2BE9-E1C6-41B6-9BBF-2505F6995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2A53D9-9096-4150-BB4E-1CD679CF6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AB72E-311A-469E-890C-7E4D1595378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6F498A-BD90-48CF-812F-F60750819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A1AC4D-F7BD-4D45-8A99-405162F16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FD97-34F2-46CA-B184-EBF562948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7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C53BEF-EEC3-4907-B730-DE520CD3A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AB72E-311A-469E-890C-7E4D1595378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AD7EFB-D8A4-45C0-8B6A-BAB6084A1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E7E72-44E8-4C04-A7C9-283AA228B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FD97-34F2-46CA-B184-EBF562948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1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2F6CA-B660-48EE-96A5-79D20F1AB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0C4A3-A06E-405C-BE37-5A28C00C4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6D7697-7E0C-4AB3-B8A4-A60DDCD3E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B13726-FB47-4FA9-81EE-B35117C26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AB72E-311A-469E-890C-7E4D1595378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F23DF-633E-42D4-9974-89BD13E42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5334E-38C5-4851-8A28-CAB5DD1C6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FD97-34F2-46CA-B184-EBF562948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4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2BD57-B4D6-4973-A5BE-6201F6FD3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D8B26A-012F-4688-BB6B-B23EA90653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4034BF-45F1-4D2E-95F6-734C3809D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18419-E322-48AC-A059-89CEBA3FC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AB72E-311A-469E-890C-7E4D1595378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AD7FF-7501-4254-B26B-E19F20606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AB498-3DEC-414C-8347-B0BBEFC99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FD97-34F2-46CA-B184-EBF562948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8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80C2D5-89A8-4463-85E3-7650F2B27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1939A-3AEF-43C6-9946-868CE433A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93EA2-09B2-449C-87DD-95B818D8C3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B72E-311A-469E-890C-7E4D1595378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3C149-A1E8-40DE-A11F-8DC4DD72E3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4FAC8-2A76-42FD-BE39-C7879C638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3FD97-34F2-46CA-B184-EBF562948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9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8444A-2E1E-47FC-981A-02AD2DCC71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Quadratic Equations </a:t>
            </a:r>
            <a:br>
              <a:rPr lang="en-US" dirty="0"/>
            </a:br>
            <a:r>
              <a:rPr lang="en-US" dirty="0"/>
              <a:t>Unit Assessment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C795C2-5CC0-441E-A050-D67815043F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&lt;Student Name&gt;</a:t>
            </a:r>
          </a:p>
          <a:p>
            <a:r>
              <a:rPr lang="en-US" dirty="0"/>
              <a:t>April 2</a:t>
            </a:r>
            <a:r>
              <a:rPr lang="en-US" baseline="30000" dirty="0"/>
              <a:t>nd</a:t>
            </a:r>
            <a:r>
              <a:rPr lang="en-US" dirty="0"/>
              <a:t>, 2020</a:t>
            </a:r>
          </a:p>
          <a:p>
            <a:r>
              <a:rPr lang="en-US" dirty="0"/>
              <a:t>Ms. </a:t>
            </a:r>
            <a:r>
              <a:rPr lang="en-US" dirty="0" err="1"/>
              <a:t>deNeergaard’s</a:t>
            </a:r>
            <a:r>
              <a:rPr lang="en-US" dirty="0"/>
              <a:t> 5</a:t>
            </a:r>
            <a:r>
              <a:rPr lang="en-US" baseline="30000" dirty="0"/>
              <a:t>th</a:t>
            </a:r>
            <a:r>
              <a:rPr lang="en-US" dirty="0"/>
              <a:t> Period Algebra Class</a:t>
            </a:r>
          </a:p>
        </p:txBody>
      </p:sp>
    </p:spTree>
    <p:extLst>
      <p:ext uri="{BB962C8B-B14F-4D97-AF65-F5344CB8AC3E}">
        <p14:creationId xmlns:p14="http://schemas.microsoft.com/office/powerpoint/2010/main" val="3203623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B941C33-60C3-44E3-833A-2511A6466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Solve each equation. Simplify all irrational solutions.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76EEB2-A4F3-48E4-8D39-9DD1C9AE0401}"/>
                  </a:ext>
                </a:extLst>
              </p:cNvPr>
              <p:cNvSpPr txBox="1"/>
              <p:nvPr/>
            </p:nvSpPr>
            <p:spPr>
              <a:xfrm>
                <a:off x="838200" y="1887200"/>
                <a:ext cx="34798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+18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−49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76EEB2-A4F3-48E4-8D39-9DD1C9AE0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87200"/>
                <a:ext cx="347980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ABF04CBC-E2AC-4389-81B2-29DDA3AB76CF}"/>
              </a:ext>
            </a:extLst>
          </p:cNvPr>
          <p:cNvSpPr txBox="1"/>
          <p:nvPr/>
        </p:nvSpPr>
        <p:spPr>
          <a:xfrm>
            <a:off x="4000500" y="5705438"/>
            <a:ext cx="20193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x = {____, ____}</a:t>
            </a:r>
          </a:p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855A37-369E-45F3-A960-FDADACDA61CF}"/>
              </a:ext>
            </a:extLst>
          </p:cNvPr>
          <p:cNvSpPr/>
          <p:nvPr/>
        </p:nvSpPr>
        <p:spPr>
          <a:xfrm>
            <a:off x="838200" y="2428240"/>
            <a:ext cx="5181600" cy="3159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Show your work. </a:t>
            </a:r>
          </a:p>
          <a:p>
            <a:pPr algn="ctr"/>
            <a:endParaRPr lang="en-US"/>
          </a:p>
          <a:p>
            <a:pPr algn="ctr"/>
            <a:r>
              <a:rPr lang="en-US"/>
              <a:t>You can use the Draw feature as well or you can complete your work on paper and take a picture.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1B99AF-1EEA-49D3-925F-CFE0C09E24C8}"/>
                  </a:ext>
                </a:extLst>
              </p:cNvPr>
              <p:cNvSpPr txBox="1"/>
              <p:nvPr/>
            </p:nvSpPr>
            <p:spPr>
              <a:xfrm>
                <a:off x="6426200" y="1887200"/>
                <a:ext cx="296227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800" b="0" i="0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−23=0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1B99AF-1EEA-49D3-925F-CFE0C09E24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887200"/>
                <a:ext cx="2962276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59C33B59-B392-449F-9ED2-5EE2A0BBD919}"/>
              </a:ext>
            </a:extLst>
          </p:cNvPr>
          <p:cNvSpPr/>
          <p:nvPr/>
        </p:nvSpPr>
        <p:spPr>
          <a:xfrm>
            <a:off x="6426200" y="2428240"/>
            <a:ext cx="5181600" cy="3159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Show your work.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You can use the Draw feature as well or you can complete your work on paper and take a picture.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B8FC61-F6E8-4A5E-964A-A896FF50DF89}"/>
              </a:ext>
            </a:extLst>
          </p:cNvPr>
          <p:cNvSpPr txBox="1"/>
          <p:nvPr/>
        </p:nvSpPr>
        <p:spPr>
          <a:xfrm>
            <a:off x="243840" y="1948755"/>
            <a:ext cx="527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6FEC30-4060-47CA-925F-73971203BAF0}"/>
              </a:ext>
            </a:extLst>
          </p:cNvPr>
          <p:cNvSpPr txBox="1"/>
          <p:nvPr/>
        </p:nvSpPr>
        <p:spPr>
          <a:xfrm>
            <a:off x="6122352" y="1894343"/>
            <a:ext cx="527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13.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B8FA68-F1FC-4593-98B1-ADFA2B854E1B}"/>
              </a:ext>
            </a:extLst>
          </p:cNvPr>
          <p:cNvSpPr txBox="1"/>
          <p:nvPr/>
        </p:nvSpPr>
        <p:spPr>
          <a:xfrm>
            <a:off x="9588500" y="5705438"/>
            <a:ext cx="20193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x = {____, ____}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647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B941C33-60C3-44E3-833A-2511A6466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Solve each equation. Simplify all irrational solutions.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76EEB2-A4F3-48E4-8D39-9DD1C9AE0401}"/>
                  </a:ext>
                </a:extLst>
              </p:cNvPr>
              <p:cNvSpPr txBox="1"/>
              <p:nvPr/>
            </p:nvSpPr>
            <p:spPr>
              <a:xfrm>
                <a:off x="838200" y="1887200"/>
                <a:ext cx="34798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76EEB2-A4F3-48E4-8D39-9DD1C9AE0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87200"/>
                <a:ext cx="347980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ABF04CBC-E2AC-4389-81B2-29DDA3AB76CF}"/>
              </a:ext>
            </a:extLst>
          </p:cNvPr>
          <p:cNvSpPr txBox="1"/>
          <p:nvPr/>
        </p:nvSpPr>
        <p:spPr>
          <a:xfrm>
            <a:off x="4000500" y="5705438"/>
            <a:ext cx="20193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x = {____, ____}</a:t>
            </a:r>
          </a:p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855A37-369E-45F3-A960-FDADACDA61CF}"/>
              </a:ext>
            </a:extLst>
          </p:cNvPr>
          <p:cNvSpPr/>
          <p:nvPr/>
        </p:nvSpPr>
        <p:spPr>
          <a:xfrm>
            <a:off x="838200" y="2428240"/>
            <a:ext cx="5181600" cy="3159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Show your work. </a:t>
            </a:r>
          </a:p>
          <a:p>
            <a:pPr algn="ctr"/>
            <a:endParaRPr lang="en-US"/>
          </a:p>
          <a:p>
            <a:pPr algn="ctr"/>
            <a:r>
              <a:rPr lang="en-US"/>
              <a:t>You can use the Draw feature as well or you can complete your work on paper and take a picture.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1B99AF-1EEA-49D3-925F-CFE0C09E24C8}"/>
                  </a:ext>
                </a:extLst>
              </p:cNvPr>
              <p:cNvSpPr txBox="1"/>
              <p:nvPr/>
            </p:nvSpPr>
            <p:spPr>
              <a:xfrm>
                <a:off x="6650037" y="1494901"/>
                <a:ext cx="2962276" cy="806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800" b="0" i="0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+15=23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1B99AF-1EEA-49D3-925F-CFE0C09E24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037" y="1494901"/>
                <a:ext cx="2962276" cy="8066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59C33B59-B392-449F-9ED2-5EE2A0BBD919}"/>
              </a:ext>
            </a:extLst>
          </p:cNvPr>
          <p:cNvSpPr/>
          <p:nvPr/>
        </p:nvSpPr>
        <p:spPr>
          <a:xfrm>
            <a:off x="6426200" y="2428240"/>
            <a:ext cx="5181600" cy="3159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Show your work.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You can use the Draw feature as well or you can complete your work on paper and take a picture.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B8FC61-F6E8-4A5E-964A-A896FF50DF89}"/>
              </a:ext>
            </a:extLst>
          </p:cNvPr>
          <p:cNvSpPr txBox="1"/>
          <p:nvPr/>
        </p:nvSpPr>
        <p:spPr>
          <a:xfrm>
            <a:off x="243840" y="1948755"/>
            <a:ext cx="527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14.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6FEC30-4060-47CA-925F-73971203BAF0}"/>
              </a:ext>
            </a:extLst>
          </p:cNvPr>
          <p:cNvSpPr txBox="1"/>
          <p:nvPr/>
        </p:nvSpPr>
        <p:spPr>
          <a:xfrm>
            <a:off x="6122352" y="1894343"/>
            <a:ext cx="527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15.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B8FA68-F1FC-4593-98B1-ADFA2B854E1B}"/>
              </a:ext>
            </a:extLst>
          </p:cNvPr>
          <p:cNvSpPr txBox="1"/>
          <p:nvPr/>
        </p:nvSpPr>
        <p:spPr>
          <a:xfrm>
            <a:off x="9588500" y="5705438"/>
            <a:ext cx="20193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x = {____, ____}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435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B941C33-60C3-44E3-833A-2511A6466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Solve each equation. Simplify all irrational solutions.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76EEB2-A4F3-48E4-8D39-9DD1C9AE0401}"/>
                  </a:ext>
                </a:extLst>
              </p:cNvPr>
              <p:cNvSpPr txBox="1"/>
              <p:nvPr/>
            </p:nvSpPr>
            <p:spPr>
              <a:xfrm>
                <a:off x="838200" y="1898926"/>
                <a:ext cx="34798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+14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76EEB2-A4F3-48E4-8D39-9DD1C9AE0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98926"/>
                <a:ext cx="347980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ABF04CBC-E2AC-4389-81B2-29DDA3AB76CF}"/>
              </a:ext>
            </a:extLst>
          </p:cNvPr>
          <p:cNvSpPr txBox="1"/>
          <p:nvPr/>
        </p:nvSpPr>
        <p:spPr>
          <a:xfrm>
            <a:off x="4000500" y="5705438"/>
            <a:ext cx="20193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x = {____, ____}</a:t>
            </a:r>
          </a:p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855A37-369E-45F3-A960-FDADACDA61CF}"/>
              </a:ext>
            </a:extLst>
          </p:cNvPr>
          <p:cNvSpPr/>
          <p:nvPr/>
        </p:nvSpPr>
        <p:spPr>
          <a:xfrm>
            <a:off x="838200" y="2428240"/>
            <a:ext cx="5181600" cy="3159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Show your work. </a:t>
            </a:r>
          </a:p>
          <a:p>
            <a:pPr algn="ctr"/>
            <a:endParaRPr lang="en-US"/>
          </a:p>
          <a:p>
            <a:pPr algn="ctr"/>
            <a:r>
              <a:rPr lang="en-US"/>
              <a:t>You can use the Draw feature as well or you can complete your work on paper and take a picture.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C33B59-B392-449F-9ED2-5EE2A0BBD919}"/>
              </a:ext>
            </a:extLst>
          </p:cNvPr>
          <p:cNvSpPr/>
          <p:nvPr/>
        </p:nvSpPr>
        <p:spPr>
          <a:xfrm>
            <a:off x="6426200" y="2428240"/>
            <a:ext cx="5181600" cy="3159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Show your work.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You can use the Draw feature as well or you can complete your work on paper and take a picture.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B8FC61-F6E8-4A5E-964A-A896FF50DF89}"/>
              </a:ext>
            </a:extLst>
          </p:cNvPr>
          <p:cNvSpPr txBox="1"/>
          <p:nvPr/>
        </p:nvSpPr>
        <p:spPr>
          <a:xfrm>
            <a:off x="243840" y="1948755"/>
            <a:ext cx="527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6FEC30-4060-47CA-925F-73971203BAF0}"/>
              </a:ext>
            </a:extLst>
          </p:cNvPr>
          <p:cNvSpPr txBox="1"/>
          <p:nvPr/>
        </p:nvSpPr>
        <p:spPr>
          <a:xfrm>
            <a:off x="6122352" y="1894343"/>
            <a:ext cx="527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17.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B8FA68-F1FC-4593-98B1-ADFA2B854E1B}"/>
              </a:ext>
            </a:extLst>
          </p:cNvPr>
          <p:cNvSpPr txBox="1"/>
          <p:nvPr/>
        </p:nvSpPr>
        <p:spPr>
          <a:xfrm>
            <a:off x="9588500" y="5705438"/>
            <a:ext cx="20193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x = {____, ____}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C2716A4-CE38-471B-8D68-CFC5569C01DC}"/>
                  </a:ext>
                </a:extLst>
              </p:cNvPr>
              <p:cNvSpPr txBox="1"/>
              <p:nvPr/>
            </p:nvSpPr>
            <p:spPr>
              <a:xfrm>
                <a:off x="6691312" y="1887200"/>
                <a:ext cx="36322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baseline="30000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baseline="3000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+11=</m:t>
                    </m:r>
                  </m:oMath>
                </a14:m>
                <a:r>
                  <a:rPr lang="en-US" sz="2800" dirty="0"/>
                  <a:t> 0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C2716A4-CE38-471B-8D68-CFC5569C0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1312" y="1887200"/>
                <a:ext cx="3632200" cy="430887"/>
              </a:xfrm>
              <a:prstGeom prst="rect">
                <a:avLst/>
              </a:prstGeom>
              <a:blipFill>
                <a:blip r:embed="rId3"/>
                <a:stretch>
                  <a:fillRect t="-24286" b="-5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1629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B941C33-60C3-44E3-833A-2511A6466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Solve each equation. Simplify all irrational solutions.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76EEB2-A4F3-48E4-8D39-9DD1C9AE0401}"/>
                  </a:ext>
                </a:extLst>
              </p:cNvPr>
              <p:cNvSpPr txBox="1"/>
              <p:nvPr/>
            </p:nvSpPr>
            <p:spPr>
              <a:xfrm>
                <a:off x="838200" y="1898926"/>
                <a:ext cx="34798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−24=20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76EEB2-A4F3-48E4-8D39-9DD1C9AE0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98926"/>
                <a:ext cx="347980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ABF04CBC-E2AC-4389-81B2-29DDA3AB76CF}"/>
              </a:ext>
            </a:extLst>
          </p:cNvPr>
          <p:cNvSpPr txBox="1"/>
          <p:nvPr/>
        </p:nvSpPr>
        <p:spPr>
          <a:xfrm>
            <a:off x="4000500" y="5705438"/>
            <a:ext cx="20193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x = {____, ____}</a:t>
            </a:r>
          </a:p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855A37-369E-45F3-A960-FDADACDA61CF}"/>
              </a:ext>
            </a:extLst>
          </p:cNvPr>
          <p:cNvSpPr/>
          <p:nvPr/>
        </p:nvSpPr>
        <p:spPr>
          <a:xfrm>
            <a:off x="838200" y="2428240"/>
            <a:ext cx="5181600" cy="3159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Show your work. </a:t>
            </a:r>
          </a:p>
          <a:p>
            <a:pPr algn="ctr"/>
            <a:endParaRPr lang="en-US"/>
          </a:p>
          <a:p>
            <a:pPr algn="ctr"/>
            <a:r>
              <a:rPr lang="en-US"/>
              <a:t>You can use the Draw feature as well or you can complete your work on paper and take a picture.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C33B59-B392-449F-9ED2-5EE2A0BBD919}"/>
              </a:ext>
            </a:extLst>
          </p:cNvPr>
          <p:cNvSpPr/>
          <p:nvPr/>
        </p:nvSpPr>
        <p:spPr>
          <a:xfrm>
            <a:off x="6426200" y="2491266"/>
            <a:ext cx="5181600" cy="3159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Show your work.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You can use the Draw feature as well or you can complete your work on paper and take a picture.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B8FC61-F6E8-4A5E-964A-A896FF50DF89}"/>
              </a:ext>
            </a:extLst>
          </p:cNvPr>
          <p:cNvSpPr txBox="1"/>
          <p:nvPr/>
        </p:nvSpPr>
        <p:spPr>
          <a:xfrm>
            <a:off x="243840" y="1948755"/>
            <a:ext cx="527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18.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6FEC30-4060-47CA-925F-73971203BAF0}"/>
              </a:ext>
            </a:extLst>
          </p:cNvPr>
          <p:cNvSpPr txBox="1"/>
          <p:nvPr/>
        </p:nvSpPr>
        <p:spPr>
          <a:xfrm>
            <a:off x="6122352" y="1894343"/>
            <a:ext cx="527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19.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B8FA68-F1FC-4593-98B1-ADFA2B854E1B}"/>
              </a:ext>
            </a:extLst>
          </p:cNvPr>
          <p:cNvSpPr txBox="1"/>
          <p:nvPr/>
        </p:nvSpPr>
        <p:spPr>
          <a:xfrm>
            <a:off x="9588500" y="5705438"/>
            <a:ext cx="20193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x = {____, ____}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C2716A4-CE38-471B-8D68-CFC5569C01DC}"/>
                  </a:ext>
                </a:extLst>
              </p:cNvPr>
              <p:cNvSpPr txBox="1"/>
              <p:nvPr/>
            </p:nvSpPr>
            <p:spPr>
              <a:xfrm>
                <a:off x="6691312" y="1887200"/>
                <a:ext cx="36322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baseline="3000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+8=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x – 3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C2716A4-CE38-471B-8D68-CFC5569C0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1312" y="1887200"/>
                <a:ext cx="3632200" cy="430887"/>
              </a:xfrm>
              <a:prstGeom prst="rect">
                <a:avLst/>
              </a:prstGeom>
              <a:blipFill>
                <a:blip r:embed="rId3"/>
                <a:stretch>
                  <a:fillRect t="-28571" b="-4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0331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B941C33-60C3-44E3-833A-2511A6466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Solve each equation. Simplify all irrational solutions.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76EEB2-A4F3-48E4-8D39-9DD1C9AE0401}"/>
                  </a:ext>
                </a:extLst>
              </p:cNvPr>
              <p:cNvSpPr txBox="1"/>
              <p:nvPr/>
            </p:nvSpPr>
            <p:spPr>
              <a:xfrm>
                <a:off x="838200" y="1898926"/>
                <a:ext cx="34798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+10=3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76EEB2-A4F3-48E4-8D39-9DD1C9AE0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98926"/>
                <a:ext cx="347980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BFB8FC61-F6E8-4A5E-964A-A896FF50DF89}"/>
              </a:ext>
            </a:extLst>
          </p:cNvPr>
          <p:cNvSpPr txBox="1"/>
          <p:nvPr/>
        </p:nvSpPr>
        <p:spPr>
          <a:xfrm>
            <a:off x="243840" y="1948755"/>
            <a:ext cx="527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20.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F25361D-DBB0-4DD2-99B8-A47B14E2E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449931"/>
              </p:ext>
            </p:extLst>
          </p:nvPr>
        </p:nvGraphicFramePr>
        <p:xfrm>
          <a:off x="243840" y="2501899"/>
          <a:ext cx="11673840" cy="4053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1280">
                  <a:extLst>
                    <a:ext uri="{9D8B030D-6E8A-4147-A177-3AD203B41FA5}">
                      <a16:colId xmlns:a16="http://schemas.microsoft.com/office/drawing/2014/main" val="1332634857"/>
                    </a:ext>
                  </a:extLst>
                </a:gridCol>
                <a:gridCol w="3891280">
                  <a:extLst>
                    <a:ext uri="{9D8B030D-6E8A-4147-A177-3AD203B41FA5}">
                      <a16:colId xmlns:a16="http://schemas.microsoft.com/office/drawing/2014/main" val="1016203927"/>
                    </a:ext>
                  </a:extLst>
                </a:gridCol>
                <a:gridCol w="3891280">
                  <a:extLst>
                    <a:ext uri="{9D8B030D-6E8A-4147-A177-3AD203B41FA5}">
                      <a16:colId xmlns:a16="http://schemas.microsoft.com/office/drawing/2014/main" val="1260290309"/>
                    </a:ext>
                  </a:extLst>
                </a:gridCol>
              </a:tblGrid>
              <a:tr h="810713">
                <a:tc>
                  <a:txBody>
                    <a:bodyPr/>
                    <a:lstStyle/>
                    <a:p>
                      <a:r>
                        <a:rPr lang="en-US" dirty="0"/>
                        <a:t>Factoring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Completing the Square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Quadratic Formula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4789121"/>
                  </a:ext>
                </a:extLst>
              </a:tr>
              <a:tr h="24321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494365"/>
                  </a:ext>
                </a:extLst>
              </a:tr>
              <a:tr h="81071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329928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706117F-CBB0-4A26-9E16-1BA114EAC63E}"/>
              </a:ext>
            </a:extLst>
          </p:cNvPr>
          <p:cNvSpPr txBox="1"/>
          <p:nvPr/>
        </p:nvSpPr>
        <p:spPr>
          <a:xfrm>
            <a:off x="2049780" y="5815946"/>
            <a:ext cx="20193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x = {____, ____}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4319D4-3B82-44E3-990A-BDC6BA1712C0}"/>
              </a:ext>
            </a:extLst>
          </p:cNvPr>
          <p:cNvSpPr txBox="1"/>
          <p:nvPr/>
        </p:nvSpPr>
        <p:spPr>
          <a:xfrm>
            <a:off x="5875020" y="5815946"/>
            <a:ext cx="20193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x = {____, ____}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257CAA0-5812-4C72-B6E4-15E18C20C012}"/>
              </a:ext>
            </a:extLst>
          </p:cNvPr>
          <p:cNvSpPr txBox="1"/>
          <p:nvPr/>
        </p:nvSpPr>
        <p:spPr>
          <a:xfrm>
            <a:off x="9791700" y="5815945"/>
            <a:ext cx="20193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x = {____, ____}</a:t>
            </a:r>
          </a:p>
        </p:txBody>
      </p:sp>
    </p:spTree>
    <p:extLst>
      <p:ext uri="{BB962C8B-B14F-4D97-AF65-F5344CB8AC3E}">
        <p14:creationId xmlns:p14="http://schemas.microsoft.com/office/powerpoint/2010/main" val="714907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A7A5D-4B5F-4F83-84E2-79253664B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99936-D59D-4A98-9D93-795CB18C4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the list posted in Schoology, complete each of the following slides.</a:t>
            </a:r>
          </a:p>
          <a:p>
            <a:r>
              <a:rPr lang="en-US" dirty="0"/>
              <a:t>Once you have completed each slide, save the PowerPoint under the following file name and submit into Schoology: &lt;</a:t>
            </a:r>
            <a:r>
              <a:rPr lang="en-US" dirty="0" err="1"/>
              <a:t>YourFirstName.YourLastName</a:t>
            </a:r>
            <a:r>
              <a:rPr lang="en-US" dirty="0"/>
              <a:t>&gt;</a:t>
            </a:r>
            <a:r>
              <a:rPr lang="en-US" dirty="0" err="1"/>
              <a:t>QEAssessment</a:t>
            </a:r>
            <a:r>
              <a:rPr lang="en-US" dirty="0"/>
              <a:t> – Example: </a:t>
            </a:r>
            <a:r>
              <a:rPr lang="en-US" dirty="0" err="1"/>
              <a:t>Carrie.PorterQEAssessment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Delete this slide before saving your final file. That is worth 5 points! </a:t>
            </a:r>
          </a:p>
        </p:txBody>
      </p:sp>
    </p:spTree>
    <p:extLst>
      <p:ext uri="{BB962C8B-B14F-4D97-AF65-F5344CB8AC3E}">
        <p14:creationId xmlns:p14="http://schemas.microsoft.com/office/powerpoint/2010/main" val="4154977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B941C33-60C3-44E3-833A-2511A6466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537"/>
            <a:ext cx="10515600" cy="1325563"/>
          </a:xfrm>
        </p:spPr>
        <p:txBody>
          <a:bodyPr/>
          <a:lstStyle/>
          <a:p>
            <a:r>
              <a:rPr lang="en-US" dirty="0"/>
              <a:t>Find the Axis of Symmetry and vertex for the following equations.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76EEB2-A4F3-48E4-8D39-9DD1C9AE0401}"/>
                  </a:ext>
                </a:extLst>
              </p:cNvPr>
              <p:cNvSpPr txBox="1"/>
              <p:nvPr/>
            </p:nvSpPr>
            <p:spPr>
              <a:xfrm>
                <a:off x="838200" y="1887200"/>
                <a:ext cx="296227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i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76EEB2-A4F3-48E4-8D39-9DD1C9AE0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87200"/>
                <a:ext cx="2962276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7413FE8B-2FDF-440A-9C4E-A99B51A5394B}"/>
              </a:ext>
            </a:extLst>
          </p:cNvPr>
          <p:cNvSpPr txBox="1"/>
          <p:nvPr/>
        </p:nvSpPr>
        <p:spPr>
          <a:xfrm>
            <a:off x="838200" y="5705438"/>
            <a:ext cx="304038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Axis of Symmetry: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F04CBC-E2AC-4389-81B2-29DDA3AB76CF}"/>
              </a:ext>
            </a:extLst>
          </p:cNvPr>
          <p:cNvSpPr txBox="1"/>
          <p:nvPr/>
        </p:nvSpPr>
        <p:spPr>
          <a:xfrm>
            <a:off x="4000500" y="5705438"/>
            <a:ext cx="20193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Vertex: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855A37-369E-45F3-A960-FDADACDA61CF}"/>
              </a:ext>
            </a:extLst>
          </p:cNvPr>
          <p:cNvSpPr/>
          <p:nvPr/>
        </p:nvSpPr>
        <p:spPr>
          <a:xfrm>
            <a:off x="838200" y="2428240"/>
            <a:ext cx="5181600" cy="3159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Show your work.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Search for “Ink Equation” to help.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1B99AF-1EEA-49D3-925F-CFE0C09E24C8}"/>
                  </a:ext>
                </a:extLst>
              </p:cNvPr>
              <p:cNvSpPr txBox="1"/>
              <p:nvPr/>
            </p:nvSpPr>
            <p:spPr>
              <a:xfrm>
                <a:off x="6426200" y="1887200"/>
                <a:ext cx="296227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800" b="0" i="0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1B99AF-1EEA-49D3-925F-CFE0C09E24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887200"/>
                <a:ext cx="2962276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F3A9E98F-093F-4150-91FE-48AA4C5D8F23}"/>
              </a:ext>
            </a:extLst>
          </p:cNvPr>
          <p:cNvSpPr txBox="1"/>
          <p:nvPr/>
        </p:nvSpPr>
        <p:spPr>
          <a:xfrm>
            <a:off x="6426200" y="5705438"/>
            <a:ext cx="304038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Axis of Symmetry: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7D433E-8BB5-42F2-9FB3-A22C31B5719E}"/>
              </a:ext>
            </a:extLst>
          </p:cNvPr>
          <p:cNvSpPr txBox="1"/>
          <p:nvPr/>
        </p:nvSpPr>
        <p:spPr>
          <a:xfrm>
            <a:off x="9588500" y="5705438"/>
            <a:ext cx="20193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Vertex: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C33B59-B392-449F-9ED2-5EE2A0BBD919}"/>
              </a:ext>
            </a:extLst>
          </p:cNvPr>
          <p:cNvSpPr/>
          <p:nvPr/>
        </p:nvSpPr>
        <p:spPr>
          <a:xfrm>
            <a:off x="6426200" y="2428240"/>
            <a:ext cx="5181600" cy="3159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Show your work.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You can use the Draw feature as well or you can complete your work on paper and take a picture.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B8FC61-F6E8-4A5E-964A-A896FF50DF89}"/>
              </a:ext>
            </a:extLst>
          </p:cNvPr>
          <p:cNvSpPr txBox="1"/>
          <p:nvPr/>
        </p:nvSpPr>
        <p:spPr>
          <a:xfrm>
            <a:off x="323850" y="1948755"/>
            <a:ext cx="44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6FEC30-4060-47CA-925F-73971203BAF0}"/>
              </a:ext>
            </a:extLst>
          </p:cNvPr>
          <p:cNvSpPr txBox="1"/>
          <p:nvPr/>
        </p:nvSpPr>
        <p:spPr>
          <a:xfrm>
            <a:off x="6202362" y="1894343"/>
            <a:ext cx="44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4183017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B941C33-60C3-44E3-833A-2511A6466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537"/>
            <a:ext cx="10515600" cy="1325563"/>
          </a:xfrm>
        </p:spPr>
        <p:txBody>
          <a:bodyPr/>
          <a:lstStyle/>
          <a:p>
            <a:r>
              <a:rPr lang="en-US" dirty="0"/>
              <a:t>Complete each part using the given graph.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B8FC61-F6E8-4A5E-964A-A896FF50DF89}"/>
              </a:ext>
            </a:extLst>
          </p:cNvPr>
          <p:cNvSpPr txBox="1"/>
          <p:nvPr/>
        </p:nvSpPr>
        <p:spPr>
          <a:xfrm>
            <a:off x="323850" y="1948755"/>
            <a:ext cx="44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31D92CBA-7707-41D8-B6EB-CBADA1FB968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28438412"/>
                  </p:ext>
                </p:extLst>
              </p:nvPr>
            </p:nvGraphicFramePr>
            <p:xfrm>
              <a:off x="5998209" y="1841698"/>
              <a:ext cx="5635626" cy="4200068"/>
            </p:xfrm>
            <a:graphic>
              <a:graphicData uri="http://schemas.openxmlformats.org/drawingml/2006/table">
                <a:tbl>
                  <a:tblPr firstRow="1" bandRow="1">
                    <a:tableStyleId>{638B1855-1B75-4FBE-930C-398BA8C253C6}</a:tableStyleId>
                  </a:tblPr>
                  <a:tblGrid>
                    <a:gridCol w="2817813">
                      <a:extLst>
                        <a:ext uri="{9D8B030D-6E8A-4147-A177-3AD203B41FA5}">
                          <a16:colId xmlns:a16="http://schemas.microsoft.com/office/drawing/2014/main" val="939857205"/>
                        </a:ext>
                      </a:extLst>
                    </a:gridCol>
                    <a:gridCol w="2817813">
                      <a:extLst>
                        <a:ext uri="{9D8B030D-6E8A-4147-A177-3AD203B41FA5}">
                          <a16:colId xmlns:a16="http://schemas.microsoft.com/office/drawing/2014/main" val="1510935848"/>
                        </a:ext>
                      </a:extLst>
                    </a:gridCol>
                  </a:tblGrid>
                  <a:tr h="811814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b="1" dirty="0"/>
                            <a:t>Axis of </a:t>
                          </a:r>
                          <a:r>
                            <a:rPr lang="en-US" b="1" dirty="0" err="1"/>
                            <a:t>Sym</a:t>
                          </a:r>
                          <a:r>
                            <a:rPr lang="en-US" b="1" dirty="0"/>
                            <a:t>: x =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b="1" dirty="0"/>
                            <a:t>Vertex:   (,)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94039027"/>
                      </a:ext>
                    </a:extLst>
                  </a:tr>
                  <a:tr h="779727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b="1" dirty="0"/>
                            <a:t>Domain: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b="1" dirty="0"/>
                            <a:t>Range:   y =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37669086"/>
                      </a:ext>
                    </a:extLst>
                  </a:tr>
                  <a:tr h="779727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US" b="1" dirty="0"/>
                            <a:t>Zeros: x = {,}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b="1" dirty="0"/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834938700"/>
                      </a:ext>
                    </a:extLst>
                  </a:tr>
                  <a:tr h="361772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US" b="1" dirty="0"/>
                            <a:t>Equation: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b="1" dirty="0"/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156990815"/>
                      </a:ext>
                    </a:extLst>
                  </a:tr>
                  <a:tr h="779727">
                    <a:tc>
                      <a:txBody>
                        <a:bodyPr/>
                        <a:lstStyle/>
                        <a:p>
                          <a:pPr marL="342900" indent="-342900" algn="l">
                            <a:buAutoNum type="alphaUcPeriod"/>
                          </a:pP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1" i="0" dirty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1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1" i="0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1" i="0" dirty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b="1" i="0" dirty="0" smtClean="0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  <m:r>
                                <a:rPr lang="en-US" b="1" i="0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0" dirty="0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endParaRPr lang="en-US" b="1" dirty="0"/>
                        </a:p>
                        <a:p>
                          <a:pPr marL="342900" indent="-342900" algn="l">
                            <a:buAutoNum type="alphaUcPeriod"/>
                          </a:pPr>
                          <a:endParaRPr lang="en-US" b="1" dirty="0"/>
                        </a:p>
                        <a:p>
                          <a:pPr marL="342900" marR="0" lvl="0" indent="-34290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AutoNum type="alphaUcPeriod"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1" i="0" dirty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1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1" i="0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1" i="0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0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1" i="0" dirty="0" smtClean="0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  <m:r>
                                <a:rPr lang="en-US" b="1" i="0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0" dirty="0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endParaRPr lang="en-US" b="1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b="1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/>
                            <a:t>C.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1" i="0" dirty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1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1" i="0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1" i="0" dirty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b="1" i="0" dirty="0" smtClean="0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  <m:r>
                                <a:rPr lang="en-US" b="1" i="0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0" dirty="0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endParaRPr lang="en-US" b="1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b="1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/>
                            <a:t>D.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1" i="0" dirty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1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dirty="0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1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1" i="0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1" i="0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0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1" i="0" dirty="0" smtClean="0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  <m:r>
                                <a:rPr lang="en-US" b="1" i="0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0" dirty="0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endParaRPr lang="en-US" b="1" dirty="0"/>
                        </a:p>
                        <a:p>
                          <a:pPr algn="l"/>
                          <a:endParaRPr lang="en-US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1792827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31D92CBA-7707-41D8-B6EB-CBADA1FB968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28438412"/>
                  </p:ext>
                </p:extLst>
              </p:nvPr>
            </p:nvGraphicFramePr>
            <p:xfrm>
              <a:off x="5998209" y="1841698"/>
              <a:ext cx="5635626" cy="4200068"/>
            </p:xfrm>
            <a:graphic>
              <a:graphicData uri="http://schemas.openxmlformats.org/drawingml/2006/table">
                <a:tbl>
                  <a:tblPr firstRow="1" bandRow="1">
                    <a:tableStyleId>{638B1855-1B75-4FBE-930C-398BA8C253C6}</a:tableStyleId>
                  </a:tblPr>
                  <a:tblGrid>
                    <a:gridCol w="2817813">
                      <a:extLst>
                        <a:ext uri="{9D8B030D-6E8A-4147-A177-3AD203B41FA5}">
                          <a16:colId xmlns:a16="http://schemas.microsoft.com/office/drawing/2014/main" val="939857205"/>
                        </a:ext>
                      </a:extLst>
                    </a:gridCol>
                    <a:gridCol w="2817813">
                      <a:extLst>
                        <a:ext uri="{9D8B030D-6E8A-4147-A177-3AD203B41FA5}">
                          <a16:colId xmlns:a16="http://schemas.microsoft.com/office/drawing/2014/main" val="1510935848"/>
                        </a:ext>
                      </a:extLst>
                    </a:gridCol>
                  </a:tblGrid>
                  <a:tr h="811814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b="1" dirty="0"/>
                            <a:t>Axis of </a:t>
                          </a:r>
                          <a:r>
                            <a:rPr lang="en-US" b="1" dirty="0" err="1"/>
                            <a:t>Sym</a:t>
                          </a:r>
                          <a:r>
                            <a:rPr lang="en-US" b="1" dirty="0"/>
                            <a:t>: x =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b="1" dirty="0"/>
                            <a:t>Vertex:   (,)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94039027"/>
                      </a:ext>
                    </a:extLst>
                  </a:tr>
                  <a:tr h="779727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b="1" dirty="0"/>
                            <a:t>Domain: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b="1" dirty="0"/>
                            <a:t>Range:   y =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37669086"/>
                      </a:ext>
                    </a:extLst>
                  </a:tr>
                  <a:tr h="779727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US" b="1" dirty="0"/>
                            <a:t>Zeros: x = {,}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b="1" dirty="0"/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1834938700"/>
                      </a:ext>
                    </a:extLst>
                  </a:tr>
                  <a:tr h="36576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US" b="1" dirty="0"/>
                            <a:t>Equation:</a:t>
                          </a: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b="1" dirty="0"/>
                        </a:p>
                      </a:txBody>
                      <a:tcPr anchor="ctr" anchorCtr="1"/>
                    </a:tc>
                    <a:extLst>
                      <a:ext uri="{0D108BD9-81ED-4DB2-BD59-A6C34878D82A}">
                        <a16:rowId xmlns:a16="http://schemas.microsoft.com/office/drawing/2014/main" val="3156990815"/>
                      </a:ext>
                    </a:extLst>
                  </a:tr>
                  <a:tr h="14630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 anchorCtr="1">
                        <a:blipFill>
                          <a:blip r:embed="rId2"/>
                          <a:stretch>
                            <a:fillRect l="-1944" t="-190417" r="-102376" b="-54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1944" t="-190417" r="-2376" b="-54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1792827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AE5375F2-D802-43C5-BD18-B87635357F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5" y="1796990"/>
            <a:ext cx="4949405" cy="428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535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8855A37-369E-45F3-A960-FDADACDA61CF}"/>
                  </a:ext>
                </a:extLst>
              </p:cNvPr>
              <p:cNvSpPr/>
              <p:nvPr/>
            </p:nvSpPr>
            <p:spPr>
              <a:xfrm>
                <a:off x="838200" y="1013440"/>
                <a:ext cx="5181600" cy="4741568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r>
                  <a:rPr lang="en-US" dirty="0"/>
                  <a:t>The graph of the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0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is reflected across the x-axis, then translated two units left and six units down, write an equation to represent the new function.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8855A37-369E-45F3-A960-FDADACDA61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013440"/>
                <a:ext cx="5181600" cy="4741568"/>
              </a:xfrm>
              <a:prstGeom prst="rect">
                <a:avLst/>
              </a:prstGeom>
              <a:blipFill>
                <a:blip r:embed="rId2"/>
                <a:stretch>
                  <a:fillRect l="-939" t="-5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BFB8FC61-F6E8-4A5E-964A-A896FF50DF89}"/>
              </a:ext>
            </a:extLst>
          </p:cNvPr>
          <p:cNvSpPr txBox="1"/>
          <p:nvPr/>
        </p:nvSpPr>
        <p:spPr>
          <a:xfrm>
            <a:off x="323850" y="1074995"/>
            <a:ext cx="44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6FEC30-4060-47CA-925F-73971203BAF0}"/>
              </a:ext>
            </a:extLst>
          </p:cNvPr>
          <p:cNvSpPr txBox="1"/>
          <p:nvPr/>
        </p:nvSpPr>
        <p:spPr>
          <a:xfrm>
            <a:off x="6202362" y="1020583"/>
            <a:ext cx="44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07D303-F7FF-46E3-9906-46369F3EC52D}"/>
              </a:ext>
            </a:extLst>
          </p:cNvPr>
          <p:cNvSpPr txBox="1"/>
          <p:nvPr/>
        </p:nvSpPr>
        <p:spPr>
          <a:xfrm>
            <a:off x="2133600" y="4831677"/>
            <a:ext cx="38862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Answer:</a:t>
            </a:r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A36151C-FA3A-42D0-9D62-DBD11C834EBE}"/>
                  </a:ext>
                </a:extLst>
              </p:cNvPr>
              <p:cNvSpPr/>
              <p:nvPr/>
            </p:nvSpPr>
            <p:spPr>
              <a:xfrm>
                <a:off x="6558280" y="1010879"/>
                <a:ext cx="5181600" cy="4741568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r>
                  <a:rPr lang="en-US" dirty="0"/>
                  <a:t>If the graph of the function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is translated so its vertex is now at point (0,-3), which equation represents the new function?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pPr marL="1257300" lvl="2" indent="-342900">
                  <a:lnSpc>
                    <a:spcPct val="200000"/>
                  </a:lnSpc>
                  <a:buFont typeface="+mj-lt"/>
                  <a:buAutoNum type="alphaUcPeriod"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0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1257300" lvl="2" indent="-342900">
                  <a:lnSpc>
                    <a:spcPct val="200000"/>
                  </a:lnSpc>
                  <a:buFont typeface="+mj-lt"/>
                  <a:buAutoNum type="alphaUcPeriod"/>
                </a:pP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1257300" lvl="2" indent="-342900">
                  <a:lnSpc>
                    <a:spcPct val="200000"/>
                  </a:lnSpc>
                  <a:buFont typeface="+mj-lt"/>
                  <a:buAutoNum type="alphaUcPeriod"/>
                </a:pP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x</a:t>
                </a:r>
                <a:r>
                  <a:rPr lang="en-US" baseline="30000" dirty="0"/>
                  <a:t>2</a:t>
                </a:r>
                <a:r>
                  <a:rPr lang="en-US" dirty="0"/>
                  <a:t> - 3</a:t>
                </a:r>
              </a:p>
              <a:p>
                <a:pPr marL="1257300" lvl="2" indent="-342900">
                  <a:lnSpc>
                    <a:spcPct val="200000"/>
                  </a:lnSpc>
                  <a:buFont typeface="+mj-lt"/>
                  <a:buAutoNum type="alphaUcPeriod"/>
                </a:pP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x</a:t>
                </a:r>
                <a:r>
                  <a:rPr lang="en-US" baseline="30000" dirty="0"/>
                  <a:t>2</a:t>
                </a:r>
                <a:r>
                  <a:rPr lang="en-US" dirty="0"/>
                  <a:t> + 3</a:t>
                </a:r>
              </a:p>
              <a:p>
                <a:pPr marL="342900" indent="-342900">
                  <a:buFont typeface="+mj-lt"/>
                  <a:buAutoNum type="alphaUcPeriod"/>
                </a:pPr>
                <a:endParaRPr lang="en-US" dirty="0"/>
              </a:p>
              <a:p>
                <a:pPr marL="342900" indent="-342900">
                  <a:buFont typeface="+mj-lt"/>
                  <a:buAutoNum type="alphaUcPeriod"/>
                </a:pPr>
                <a:endParaRPr lang="en-US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A36151C-FA3A-42D0-9D62-DBD11C834E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8280" y="1010879"/>
                <a:ext cx="5181600" cy="4741568"/>
              </a:xfrm>
              <a:prstGeom prst="rect">
                <a:avLst/>
              </a:prstGeom>
              <a:blipFill>
                <a:blip r:embed="rId3"/>
                <a:stretch>
                  <a:fillRect l="-939" t="-641" r="-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F3015766-8A21-4495-8AB1-DD6DF74E7921}"/>
              </a:ext>
            </a:extLst>
          </p:cNvPr>
          <p:cNvSpPr txBox="1"/>
          <p:nvPr/>
        </p:nvSpPr>
        <p:spPr>
          <a:xfrm>
            <a:off x="10129520" y="4829117"/>
            <a:ext cx="161036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Answer: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975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B8FC61-F6E8-4A5E-964A-A896FF50DF89}"/>
              </a:ext>
            </a:extLst>
          </p:cNvPr>
          <p:cNvSpPr txBox="1"/>
          <p:nvPr/>
        </p:nvSpPr>
        <p:spPr>
          <a:xfrm>
            <a:off x="323850" y="1125795"/>
            <a:ext cx="44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A7C3578-DFE2-48A5-877A-C3239855C340}"/>
                  </a:ext>
                </a:extLst>
              </p:cNvPr>
              <p:cNvSpPr/>
              <p:nvPr/>
            </p:nvSpPr>
            <p:spPr>
              <a:xfrm>
                <a:off x="838200" y="1125795"/>
                <a:ext cx="5181600" cy="363924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r>
                  <a:rPr lang="en-US" dirty="0"/>
                  <a:t>Given the function, check all transformation that occurred from the graph of the function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A7C3578-DFE2-48A5-877A-C3239855C3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125795"/>
                <a:ext cx="5181600" cy="3639245"/>
              </a:xfrm>
              <a:prstGeom prst="rect">
                <a:avLst/>
              </a:prstGeom>
              <a:blipFill>
                <a:blip r:embed="rId2"/>
                <a:stretch>
                  <a:fillRect l="-939" t="-8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64C112E6-4DFE-405E-9025-727E5B2799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211" y="2966720"/>
            <a:ext cx="5154590" cy="179832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64EDC53-BD11-45CE-8E8F-2B4AC0F092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968" y="2051674"/>
            <a:ext cx="1685952" cy="63093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E63FC33-87A6-4AD6-AF4B-3C9DC06748FB}"/>
              </a:ext>
            </a:extLst>
          </p:cNvPr>
          <p:cNvSpPr/>
          <p:nvPr/>
        </p:nvSpPr>
        <p:spPr>
          <a:xfrm>
            <a:off x="6487160" y="1125794"/>
            <a:ext cx="5181600" cy="36392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/>
              <a:t>Write the equation below in standard form, factored form, then identify the zeros.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83079A-F6D1-40D3-B7DC-427847B59593}"/>
              </a:ext>
            </a:extLst>
          </p:cNvPr>
          <p:cNvSpPr txBox="1"/>
          <p:nvPr/>
        </p:nvSpPr>
        <p:spPr>
          <a:xfrm>
            <a:off x="6150929" y="1125794"/>
            <a:ext cx="44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218AAB8-155F-41D9-9651-7746EF9353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8604" y="2051673"/>
            <a:ext cx="2333008" cy="63093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873535B-4542-4CE1-A09A-B710B00D3168}"/>
              </a:ext>
            </a:extLst>
          </p:cNvPr>
          <p:cNvSpPr txBox="1"/>
          <p:nvPr/>
        </p:nvSpPr>
        <p:spPr>
          <a:xfrm>
            <a:off x="6500665" y="3506429"/>
            <a:ext cx="5154589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Standard Form: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BAA168-C443-4BA8-98CD-A4D010EB6EBC}"/>
              </a:ext>
            </a:extLst>
          </p:cNvPr>
          <p:cNvSpPr txBox="1"/>
          <p:nvPr/>
        </p:nvSpPr>
        <p:spPr>
          <a:xfrm>
            <a:off x="6514171" y="4454802"/>
            <a:ext cx="515458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Factored Form:</a:t>
            </a:r>
          </a:p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AC5493-3DE8-4717-A0CA-C2F4665AE5C8}"/>
              </a:ext>
            </a:extLst>
          </p:cNvPr>
          <p:cNvSpPr txBox="1"/>
          <p:nvPr/>
        </p:nvSpPr>
        <p:spPr>
          <a:xfrm>
            <a:off x="6514171" y="5119052"/>
            <a:ext cx="5154589" cy="8002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Zeros:</a:t>
            </a:r>
          </a:p>
          <a:p>
            <a:pPr algn="ctr"/>
            <a:r>
              <a:rPr lang="en-US" sz="2800" dirty="0"/>
              <a:t>x = {,}</a:t>
            </a:r>
          </a:p>
        </p:txBody>
      </p:sp>
    </p:spTree>
    <p:extLst>
      <p:ext uri="{BB962C8B-B14F-4D97-AF65-F5344CB8AC3E}">
        <p14:creationId xmlns:p14="http://schemas.microsoft.com/office/powerpoint/2010/main" val="289857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B8FC61-F6E8-4A5E-964A-A896FF50DF89}"/>
              </a:ext>
            </a:extLst>
          </p:cNvPr>
          <p:cNvSpPr txBox="1"/>
          <p:nvPr/>
        </p:nvSpPr>
        <p:spPr>
          <a:xfrm>
            <a:off x="323850" y="658435"/>
            <a:ext cx="44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7C3578-DFE2-48A5-877A-C3239855C340}"/>
              </a:ext>
            </a:extLst>
          </p:cNvPr>
          <p:cNvSpPr/>
          <p:nvPr/>
        </p:nvSpPr>
        <p:spPr>
          <a:xfrm>
            <a:off x="838200" y="658435"/>
            <a:ext cx="5181600" cy="36392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/>
              <a:t>Select the equation(s) that represent the parabola graphed below.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04E2C9-2CA9-466C-B482-BBF0D1F7F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451487"/>
            <a:ext cx="4118747" cy="38136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BCF5CE8-9056-4D9C-81C5-9E1247499F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1747" y="1745954"/>
            <a:ext cx="6527866" cy="303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615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B8FC61-F6E8-4A5E-964A-A896FF50DF89}"/>
              </a:ext>
            </a:extLst>
          </p:cNvPr>
          <p:cNvSpPr txBox="1"/>
          <p:nvPr/>
        </p:nvSpPr>
        <p:spPr>
          <a:xfrm>
            <a:off x="323850" y="1044515"/>
            <a:ext cx="44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7C3578-DFE2-48A5-877A-C3239855C340}"/>
              </a:ext>
            </a:extLst>
          </p:cNvPr>
          <p:cNvSpPr/>
          <p:nvPr/>
        </p:nvSpPr>
        <p:spPr>
          <a:xfrm>
            <a:off x="838200" y="1044515"/>
            <a:ext cx="5181600" cy="36392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/>
              <a:t>Which quadratic equations have two solutions? Check all that apply.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636020-7944-4291-91A2-EA6DE4BB1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2" y="1044515"/>
            <a:ext cx="5678805" cy="211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392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B941C33-60C3-44E3-833A-2511A6466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537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Solve each equation. Simplify all irrational solutions.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76EEB2-A4F3-48E4-8D39-9DD1C9AE0401}"/>
                  </a:ext>
                </a:extLst>
              </p:cNvPr>
              <p:cNvSpPr txBox="1"/>
              <p:nvPr/>
            </p:nvSpPr>
            <p:spPr>
              <a:xfrm>
                <a:off x="838200" y="1887200"/>
                <a:ext cx="347980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76EEB2-A4F3-48E4-8D39-9DD1C9AE0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87200"/>
                <a:ext cx="347980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ABF04CBC-E2AC-4389-81B2-29DDA3AB76CF}"/>
              </a:ext>
            </a:extLst>
          </p:cNvPr>
          <p:cNvSpPr txBox="1"/>
          <p:nvPr/>
        </p:nvSpPr>
        <p:spPr>
          <a:xfrm>
            <a:off x="4000500" y="5705438"/>
            <a:ext cx="20193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x = {____, ____}</a:t>
            </a:r>
          </a:p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855A37-369E-45F3-A960-FDADACDA61CF}"/>
              </a:ext>
            </a:extLst>
          </p:cNvPr>
          <p:cNvSpPr/>
          <p:nvPr/>
        </p:nvSpPr>
        <p:spPr>
          <a:xfrm>
            <a:off x="838200" y="2428240"/>
            <a:ext cx="5181600" cy="3159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Show your work. </a:t>
            </a:r>
          </a:p>
          <a:p>
            <a:pPr algn="ctr"/>
            <a:endParaRPr lang="en-US"/>
          </a:p>
          <a:p>
            <a:pPr algn="ctr"/>
            <a:r>
              <a:rPr lang="en-US"/>
              <a:t>You can use the Draw feature as well or you can complete your work on paper and take a picture.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1B99AF-1EEA-49D3-925F-CFE0C09E24C8}"/>
                  </a:ext>
                </a:extLst>
              </p:cNvPr>
              <p:cNvSpPr txBox="1"/>
              <p:nvPr/>
            </p:nvSpPr>
            <p:spPr>
              <a:xfrm>
                <a:off x="6426200" y="1887200"/>
                <a:ext cx="296227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800" b="0" i="0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5=6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1B99AF-1EEA-49D3-925F-CFE0C09E24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887200"/>
                <a:ext cx="2962276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59C33B59-B392-449F-9ED2-5EE2A0BBD919}"/>
              </a:ext>
            </a:extLst>
          </p:cNvPr>
          <p:cNvSpPr/>
          <p:nvPr/>
        </p:nvSpPr>
        <p:spPr>
          <a:xfrm>
            <a:off x="6426200" y="2428240"/>
            <a:ext cx="5181600" cy="3159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Show your work.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You can use the Draw feature as well or you can complete your work on paper and take a picture.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B8FC61-F6E8-4A5E-964A-A896FF50DF89}"/>
              </a:ext>
            </a:extLst>
          </p:cNvPr>
          <p:cNvSpPr txBox="1"/>
          <p:nvPr/>
        </p:nvSpPr>
        <p:spPr>
          <a:xfrm>
            <a:off x="243840" y="1948755"/>
            <a:ext cx="527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6FEC30-4060-47CA-925F-73971203BAF0}"/>
              </a:ext>
            </a:extLst>
          </p:cNvPr>
          <p:cNvSpPr txBox="1"/>
          <p:nvPr/>
        </p:nvSpPr>
        <p:spPr>
          <a:xfrm>
            <a:off x="6122352" y="1894343"/>
            <a:ext cx="527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11.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B8FA68-F1FC-4593-98B1-ADFA2B854E1B}"/>
              </a:ext>
            </a:extLst>
          </p:cNvPr>
          <p:cNvSpPr txBox="1"/>
          <p:nvPr/>
        </p:nvSpPr>
        <p:spPr>
          <a:xfrm>
            <a:off x="9588500" y="5705438"/>
            <a:ext cx="20193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x = {____, ____}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117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844</Words>
  <Application>Microsoft Office PowerPoint</Application>
  <PresentationFormat>Widescreen</PresentationFormat>
  <Paragraphs>153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Quadratic Equations  Unit Assessment</vt:lpstr>
      <vt:lpstr>Directions:</vt:lpstr>
      <vt:lpstr>Find the Axis of Symmetry and vertex for the following equations.</vt:lpstr>
      <vt:lpstr>Complete each part using the given graph.</vt:lpstr>
      <vt:lpstr>PowerPoint Presentation</vt:lpstr>
      <vt:lpstr>PowerPoint Presentation</vt:lpstr>
      <vt:lpstr>PowerPoint Presentation</vt:lpstr>
      <vt:lpstr>PowerPoint Presentation</vt:lpstr>
      <vt:lpstr>Solve each equation. Simplify all irrational solutions. </vt:lpstr>
      <vt:lpstr>Solve each equation. Simplify all irrational solutions. </vt:lpstr>
      <vt:lpstr>Solve each equation. Simplify all irrational solutions. </vt:lpstr>
      <vt:lpstr>Solve each equation. Simplify all irrational solutions. </vt:lpstr>
      <vt:lpstr>Solve each equation. Simplify all irrational solutions. </vt:lpstr>
      <vt:lpstr>Solve each equation. Simplify all irrational solutions.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Quadratic Equations  Unit Assessment</dc:title>
  <dc:creator>Carrie Porter</dc:creator>
  <cp:lastModifiedBy>Carrie Porter</cp:lastModifiedBy>
  <cp:revision>18</cp:revision>
  <dcterms:created xsi:type="dcterms:W3CDTF">2020-04-01T15:50:58Z</dcterms:created>
  <dcterms:modified xsi:type="dcterms:W3CDTF">2020-04-01T23:47:48Z</dcterms:modified>
</cp:coreProperties>
</file>